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58" r:id="rId1"/>
  </p:sldMasterIdLst>
  <p:notesMasterIdLst>
    <p:notesMasterId r:id="rId18"/>
  </p:notesMasterIdLst>
  <p:sldIdLst>
    <p:sldId id="256" r:id="rId2"/>
    <p:sldId id="270" r:id="rId3"/>
    <p:sldId id="269" r:id="rId4"/>
    <p:sldId id="271" r:id="rId5"/>
    <p:sldId id="273" r:id="rId6"/>
    <p:sldId id="275" r:id="rId7"/>
    <p:sldId id="272" r:id="rId8"/>
    <p:sldId id="276" r:id="rId9"/>
    <p:sldId id="274" r:id="rId10"/>
    <p:sldId id="277" r:id="rId11"/>
    <p:sldId id="278" r:id="rId12"/>
    <p:sldId id="279" r:id="rId13"/>
    <p:sldId id="280" r:id="rId14"/>
    <p:sldId id="281" r:id="rId15"/>
    <p:sldId id="282" r:id="rId16"/>
    <p:sldId id="267" r:id="rId17"/>
  </p:sldIdLst>
  <p:sldSz cx="18288000" cy="10287000"/>
  <p:notesSz cx="6858000" cy="91440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Calibri Light" panose="020F0302020204030204" pitchFamily="34" charset="0"/>
      <p:regular r:id="rId23"/>
      <p:italic r:id="rId24"/>
    </p:embeddedFont>
    <p:embeddedFont>
      <p:font typeface="Montserrat" pitchFamily="2" charset="-52"/>
      <p:regular r:id="rId25"/>
      <p:bold r:id="rId26"/>
      <p:italic r:id="rId27"/>
      <p:boldItalic r:id="rId28"/>
    </p:embeddedFont>
    <p:embeddedFont>
      <p:font typeface="Montserrat Medium" pitchFamily="2" charset="-52"/>
      <p:regular r:id="rId29"/>
      <p:italic r:id="rId30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pos="770" userDrawn="1">
          <p15:clr>
            <a:srgbClr val="A4A3A4"/>
          </p15:clr>
        </p15:guide>
        <p15:guide id="4" pos="10750" userDrawn="1">
          <p15:clr>
            <a:srgbClr val="A4A3A4"/>
          </p15:clr>
        </p15:guide>
        <p15:guide id="5" orient="horz" pos="745" userDrawn="1">
          <p15:clr>
            <a:srgbClr val="A4A3A4"/>
          </p15:clr>
        </p15:guide>
        <p15:guide id="6" orient="horz" pos="573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500"/>
    <a:srgbClr val="FF7224"/>
    <a:srgbClr val="474A55"/>
    <a:srgbClr val="522F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150" y="636"/>
      </p:cViewPr>
      <p:guideLst>
        <p:guide pos="770"/>
        <p:guide pos="10750"/>
        <p:guide orient="horz" pos="745"/>
        <p:guide orient="horz" pos="573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45802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77414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709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55F669-DDB2-DDE2-E639-23713E61F7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BAA209D-9073-FD62-A9A8-6C71BBCCC5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0BA145-5711-A6A1-443B-B7D55C3EC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98361-CAEE-4B2B-A2B5-2B497BC063EF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592FAD-D9B8-C796-B81D-2452F90C9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EEEC32-E0BA-654E-F11A-D151AEE94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575E-09E4-41D6-8DE7-F5B0E3CFD5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864707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3DA30D-A167-23D0-930F-D3185CCD3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D20CD09-81E4-A280-1B9A-C62EE4BA3F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DBB86DB-1A52-DA59-982D-82EAF0EC6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98361-CAEE-4B2B-A2B5-2B497BC063EF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8E53118-E2B4-47BA-0806-3421FA901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CEEE00-68DD-43FF-45F0-CA0B4D137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575E-09E4-41D6-8DE7-F5B0E3CFD5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34353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32609AD-D8B0-1497-F327-54E47D8213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27BFC93-EBCF-01C4-B1A7-C64A7FB7FB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146419-3345-D78B-D56E-E345FBD30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98361-CAEE-4B2B-A2B5-2B497BC063EF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0EAF9EF-EAF2-61A2-71B0-EDAEC97D4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ACD523-5265-E505-310C-C5C0C8402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575E-09E4-41D6-8DE7-F5B0E3CFD5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399542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A76392-CD37-0319-37A6-B02B922A0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AFEDE5F-B5D8-42FC-19BB-E6CEB2C11B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F2AB674-B25F-C6C7-3398-1E8EF556E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98361-CAEE-4B2B-A2B5-2B497BC063EF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5A155E-7E8A-1998-C3C0-075E9E529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868A1C-5961-E9E2-6476-3C36C5208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575E-09E4-41D6-8DE7-F5B0E3CFD5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434924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7FDF77-EC52-A685-AA31-79E20BA8A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FBCE340-1A44-D57A-025D-A9A4552927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5508D90-AA78-E1B4-F277-2C7F5EFF0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98361-CAEE-4B2B-A2B5-2B497BC063EF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FD4A0F2-13E7-72FD-EE26-B2217ED76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97EA261-1867-6950-B0C4-C1F7F39EB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575E-09E4-41D6-8DE7-F5B0E3CFD5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69566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43A212-CE3D-8FBF-4B55-7F7B145EC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0DB344-4C4D-4BFD-DE75-1C1900DF8C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632BFE1-498D-8234-EA12-C27AF47ECE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58039E7-8680-6B21-1DB0-93BBF7D4C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98361-CAEE-4B2B-A2B5-2B497BC063EF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326DBCC-A238-4873-0305-9BC394C24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B0D02D3-C50C-5193-78E6-457E69D68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575E-09E4-41D6-8DE7-F5B0E3CFD5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73037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7BB8F3-4ED9-EDFD-E29A-279050B9B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DE21EA2-8031-3B81-8967-7AE1DB877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A079E92-2D37-ACA8-D1FE-AD56ED5221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BCCC63A-35D4-3B10-69C6-29E6B5BBCD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B96C358-3B41-A803-2EE1-F6F9E64E2F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01020F8-9143-113C-7F05-3E0646864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98361-CAEE-4B2B-A2B5-2B497BC063EF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CC2C454-0B42-F322-9067-481C29B4D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0858E7B-B7BD-3A4A-9C5F-3A2D706CB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575E-09E4-41D6-8DE7-F5B0E3CFD5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930027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FFE561-8744-F67B-0383-AD7DEC5FA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3BCCA91-AEEE-573D-CD1D-5C2252A58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98361-CAEE-4B2B-A2B5-2B497BC063EF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68F3C3D-5903-BC33-705E-EE07BFCB8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3A1E394-7584-0523-7D40-BA2CAD7F1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575E-09E4-41D6-8DE7-F5B0E3CFD5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015772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3DB1418-5059-8E4A-F50F-3F4A1132E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98361-CAEE-4B2B-A2B5-2B497BC063EF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FAEF8C9-1BA5-3F16-B9D3-B6598A890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577C8DE-B49F-9F1F-4ECA-7FDC89216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575E-09E4-41D6-8DE7-F5B0E3CFD5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327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84066B-6B82-016C-D034-6C43A26CC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C300063-714A-D112-BC9A-5B0CAF6792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A590D45-A3B8-A1A2-B85F-C247BAEEED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0E4B31C-FB6E-0EBD-5147-D9C778734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98361-CAEE-4B2B-A2B5-2B497BC063EF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5E21E56-3E37-84BF-FF60-A3D1A2B5C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B1E68E8-E40B-E026-C06C-8416A3286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575E-09E4-41D6-8DE7-F5B0E3CFD5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8467517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39F846-4DC8-BC5A-11F5-1E4D19878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978E979-FCC8-30AD-CBA3-FA23D5876E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48AC914-5C70-CFC2-9B54-BC3E152B53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FD4C037-A684-3B14-5C14-534932333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98361-CAEE-4B2B-A2B5-2B497BC063EF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F8B75A8-7FA5-5719-67A0-61857D373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381216-0450-FEFD-2CD0-8D40B310F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575E-09E4-41D6-8DE7-F5B0E3CFD5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916722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463F60-FC95-52DE-0450-9B452392F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F60A348-42CC-C97F-3713-2C072A5468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51008E-75B5-C918-184D-FA695222BE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98361-CAEE-4B2B-A2B5-2B497BC063EF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C23A355-E047-5E62-F87C-052FC5F2B0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CB469A7-9C23-AC23-19B1-737A64E4E3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F575E-09E4-41D6-8DE7-F5B0E3CFD5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324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yagolnikova\Downloads\Без названия\51689\pics\cover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18287999" cy="10287000"/>
          </a:xfrm>
          <a:prstGeom prst="rect">
            <a:avLst/>
          </a:prstGeom>
          <a:noFill/>
        </p:spPr>
      </p:pic>
      <p:sp>
        <p:nvSpPr>
          <p:cNvPr id="151" name="Google Shape;151;p11"/>
          <p:cNvSpPr txBox="1"/>
          <p:nvPr/>
        </p:nvSpPr>
        <p:spPr>
          <a:xfrm>
            <a:off x="1222374" y="5960973"/>
            <a:ext cx="16113126" cy="3385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5400" b="1" i="0" u="none" strike="noStrike" cap="none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НИТИ ПАМЯТИ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500" dirty="0">
                <a:solidFill>
                  <a:srgbClr val="FF7224"/>
                </a:solidFill>
                <a:latin typeface="Montserrat Medium" pitchFamily="2" charset="-52"/>
                <a:sym typeface="Montserrat"/>
              </a:rPr>
              <a:t>БЛАГОДАРНОСТЬ И МИРНОЕ НЕБО</a:t>
            </a:r>
            <a:endParaRPr lang="ru-RU" sz="6500" dirty="0">
              <a:solidFill>
                <a:srgbClr val="FF7224"/>
              </a:solidFill>
              <a:latin typeface="Montserrat Medium" pitchFamily="2" charset="-5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BDBFB39-D217-40E7-5676-C60F899AA8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238024" y="1258888"/>
            <a:ext cx="16049976" cy="9028111"/>
          </a:xfrm>
          <a:prstGeom prst="rect">
            <a:avLst/>
          </a:prstGeom>
        </p:spPr>
      </p:pic>
      <p:sp>
        <p:nvSpPr>
          <p:cNvPr id="7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1"/>
            <a:ext cx="7715249" cy="10287000"/>
          </a:xfrm>
          <a:prstGeom prst="roundRect">
            <a:avLst>
              <a:gd name="adj" fmla="val 0"/>
            </a:avLst>
          </a:prstGeom>
          <a:solidFill>
            <a:srgbClr val="FF7224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ФЛЯЖКА </a:t>
            </a:r>
            <a:r>
              <a:rPr lang="en-US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MONROE</a:t>
            </a:r>
            <a:endParaRPr lang="ru-RU" sz="2400" b="1" dirty="0">
              <a:latin typeface="Montserrat" pitchFamily="2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32904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Классический атрибут, отсылающий к походному быту.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гравировка.</a:t>
            </a:r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ДОЖДЕВИК </a:t>
            </a:r>
            <a:r>
              <a:rPr lang="en-US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PURE</a:t>
            </a:r>
            <a:endParaRPr lang="ru-RU" sz="2400" b="1" dirty="0">
              <a:latin typeface="Montserrat" pitchFamily="2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196358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Защита от весенних ливней.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НОЖ СКЛАДНОЙ </a:t>
            </a:r>
            <a:r>
              <a:rPr lang="en-US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BOMBER</a:t>
            </a:r>
            <a:endParaRPr lang="ru-RU" sz="2400" b="1" dirty="0">
              <a:latin typeface="Montserrat" pitchFamily="2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349579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Устойчивая нескользящая ручка с предохранителем.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гравировка.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РЮКЗАК МЕШОК </a:t>
            </a:r>
            <a:r>
              <a:rPr lang="ru-RU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BY DAY</a:t>
            </a: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16111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Практичная упаковка для всего сета, </a:t>
            </a:r>
            <a:b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которая затем используется как лёгкий мешок </a:t>
            </a:r>
            <a:b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для влажных вещей или мелочей в походе.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термотрансфер.</a:t>
            </a:r>
          </a:p>
        </p:txBody>
      </p:sp>
      <p:sp>
        <p:nvSpPr>
          <p:cNvPr id="8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0"/>
            <a:ext cx="18288000" cy="2057400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b="1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КАПСУЛА «ВЕСЕННИЙ МАРШРУТ»</a:t>
            </a:r>
          </a:p>
          <a:p>
            <a:pPr marL="1165225" lvl="0"/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Готовность к любым переменам. Практичный сет для долгих весенних маршрутов. </a:t>
            </a:r>
            <a:b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Надёжные вещи, которые защитят от непогоды и станут верными спутниками в дороге под открытым небом.</a:t>
            </a:r>
          </a:p>
        </p:txBody>
      </p:sp>
    </p:spTree>
    <p:extLst>
      <p:ext uri="{BB962C8B-B14F-4D97-AF65-F5344CB8AC3E}">
        <p14:creationId xmlns:p14="http://schemas.microsoft.com/office/powerpoint/2010/main" val="1727824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604C832-8B7C-CD0A-4796-85A4E3C4AED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109" r="6892"/>
          <a:stretch/>
        </p:blipFill>
        <p:spPr>
          <a:xfrm>
            <a:off x="152483" y="-1"/>
            <a:ext cx="18135518" cy="10287000"/>
          </a:xfrm>
          <a:prstGeom prst="rect">
            <a:avLst/>
          </a:prstGeom>
        </p:spPr>
      </p:pic>
      <p:sp>
        <p:nvSpPr>
          <p:cNvPr id="7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1"/>
            <a:ext cx="7715249" cy="10287000"/>
          </a:xfrm>
          <a:prstGeom prst="roundRect">
            <a:avLst>
              <a:gd name="adj" fmla="val 0"/>
            </a:avLst>
          </a:prstGeom>
          <a:solidFill>
            <a:srgbClr val="FF7224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ОРГАНАЙЗЕР НАСТОЛЬНЫЙ </a:t>
            </a:r>
            <a:r>
              <a:rPr lang="en-US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CUBE</a:t>
            </a:r>
            <a:endParaRPr lang="ru-RU" sz="2400" b="1" dirty="0">
              <a:latin typeface="Montserrat" pitchFamily="2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32840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Символ порядка и надёжной связи.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гравировка.</a:t>
            </a:r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РУЧКА ШАРИКОВАЯ </a:t>
            </a:r>
            <a:r>
              <a:rPr lang="en-US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FACTOR</a:t>
            </a:r>
            <a:endParaRPr lang="ru-RU" sz="2400" b="1" dirty="0">
              <a:latin typeface="Montserrat" pitchFamily="2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40392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Инструмент для того, чтобы писать свою историю.</a:t>
            </a:r>
          </a:p>
          <a:p>
            <a:pPr marL="1165225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круговая гравировка.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en-US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USB FLASH-</a:t>
            </a:r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КАРТА </a:t>
            </a:r>
            <a:r>
              <a:rPr lang="en-US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SWING</a:t>
            </a:r>
            <a:endParaRPr lang="ru-RU" sz="2400" b="1" dirty="0">
              <a:latin typeface="Montserrat" pitchFamily="2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19329_16</a:t>
            </a:r>
            <a:r>
              <a:rPr lang="en-US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Gb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Современный хранитель памяти, фотографий и архивов.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УФ-печать.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ПОДСТАВКА ДЛЯ ТЕЛЕФОНА</a:t>
            </a: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</a:t>
            </a:r>
            <a:r>
              <a:rPr lang="ru-RU" sz="2000">
                <a:latin typeface="Montserrat Medium" pitchFamily="50" charset="-52"/>
                <a:ea typeface="Montserrat"/>
                <a:cs typeface="Montserrat"/>
                <a:sym typeface="Montserrat"/>
              </a:rPr>
              <a:t>441251</a:t>
            </a:r>
            <a:endParaRPr lang="ru-RU" sz="20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Удобный аксессуар для долгих видеозвонков семье </a:t>
            </a:r>
            <a:b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и друзьям, которые находятся далеко.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тампопечать.</a:t>
            </a:r>
          </a:p>
        </p:txBody>
      </p:sp>
      <p:sp>
        <p:nvSpPr>
          <p:cNvPr id="8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0"/>
            <a:ext cx="18288000" cy="2057400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b="1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КАПСУЛА «СЛОВА И ПИСЬМА»</a:t>
            </a:r>
          </a:p>
          <a:p>
            <a:pPr marL="1165225" lvl="0"/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Ценность каждого слова. Капсула, символизирующая неразрывную связь между городами </a:t>
            </a:r>
            <a:b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и поколениями. Современные аксессуары для сохранения воспоминаний и общения с теми, кто дорог.</a:t>
            </a:r>
          </a:p>
        </p:txBody>
      </p:sp>
    </p:spTree>
    <p:extLst>
      <p:ext uri="{BB962C8B-B14F-4D97-AF65-F5344CB8AC3E}">
        <p14:creationId xmlns:p14="http://schemas.microsoft.com/office/powerpoint/2010/main" val="28132508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E664D73-38A1-AFC4-5341-B076D1574D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15248" y="-1"/>
            <a:ext cx="10572751" cy="10287001"/>
          </a:xfrm>
          <a:prstGeom prst="rect">
            <a:avLst/>
          </a:prstGeom>
        </p:spPr>
      </p:pic>
      <p:sp>
        <p:nvSpPr>
          <p:cNvPr id="7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1"/>
            <a:ext cx="7715249" cy="10287000"/>
          </a:xfrm>
          <a:prstGeom prst="roundRect">
            <a:avLst>
              <a:gd name="adj" fmla="val 0"/>
            </a:avLst>
          </a:prstGeom>
          <a:solidFill>
            <a:srgbClr val="FF7224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ПЛЕД ДЛЯ ПИКНИКА </a:t>
            </a:r>
            <a:r>
              <a:rPr lang="en-US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REST</a:t>
            </a:r>
            <a:endParaRPr lang="ru-RU" sz="2400" b="1" dirty="0">
              <a:latin typeface="Montserrat" pitchFamily="2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2407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Чтобы комфортно сидеть на прохладной весенней земле.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ТЕРМОСУМКА </a:t>
            </a:r>
            <a:r>
              <a:rPr lang="en-US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FELTY</a:t>
            </a:r>
            <a:endParaRPr lang="ru-RU" sz="2400" b="1" dirty="0">
              <a:latin typeface="Montserrat" pitchFamily="2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2462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Базовый атрибут для выезда на природу.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термотрансфер.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НАБОР ДЛЯ СЫРА </a:t>
            </a:r>
            <a:r>
              <a:rPr lang="en-US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PARMESAN</a:t>
            </a: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33600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Круглая доска и два инструмента в комплекте — </a:t>
            </a:r>
            <a:b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нож для твёрдого сыра и вилка.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гравировка.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КРУЖКА </a:t>
            </a:r>
            <a:r>
              <a:rPr lang="en-US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KATE</a:t>
            </a:r>
            <a:endParaRPr lang="ru-RU" sz="2400" b="1" dirty="0">
              <a:latin typeface="Montserrat" pitchFamily="2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5801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Стильная и долговечная, функциональная и удобная.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круговая гравировка.</a:t>
            </a:r>
          </a:p>
        </p:txBody>
      </p:sp>
      <p:sp>
        <p:nvSpPr>
          <p:cNvPr id="8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0"/>
            <a:ext cx="18288000" cy="2057400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b="1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КАПСУЛА «МАЙСКИЕ ВСТРЕЧИ»</a:t>
            </a:r>
          </a:p>
          <a:p>
            <a:pPr marL="1165225" lvl="0"/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Радость мирного неба над головой. Набор для первых тёплых дней на природе. </a:t>
            </a:r>
            <a:b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Практичные и эстетичные вещи для традиционных майских встреч с друзьями и близкими.</a:t>
            </a:r>
          </a:p>
        </p:txBody>
      </p:sp>
    </p:spTree>
    <p:extLst>
      <p:ext uri="{BB962C8B-B14F-4D97-AF65-F5344CB8AC3E}">
        <p14:creationId xmlns:p14="http://schemas.microsoft.com/office/powerpoint/2010/main" val="6450186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F79D947-2E49-B067-DFB2-D58224C619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352803" y="1885950"/>
            <a:ext cx="14935197" cy="8401048"/>
          </a:xfrm>
          <a:prstGeom prst="rect">
            <a:avLst/>
          </a:prstGeom>
        </p:spPr>
      </p:pic>
      <p:sp>
        <p:nvSpPr>
          <p:cNvPr id="7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1"/>
            <a:ext cx="7715249" cy="10287000"/>
          </a:xfrm>
          <a:prstGeom prst="roundRect">
            <a:avLst>
              <a:gd name="adj" fmla="val 0"/>
            </a:avLst>
          </a:prstGeom>
          <a:solidFill>
            <a:srgbClr val="FF7224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ЖИЛЕТ МУЖСКОЙ </a:t>
            </a:r>
            <a:r>
              <a:rPr lang="en-US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WARM 210T</a:t>
            </a:r>
            <a:endParaRPr lang="ru-RU" sz="2400" b="1" dirty="0">
              <a:latin typeface="Montserrat" pitchFamily="2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744002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Базовый элемент гардероба, чтобы накинуть вечером, когда солнце уже село, но уходить домой ещё не хочется.</a:t>
            </a:r>
          </a:p>
          <a:p>
            <a:pPr marL="1165225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вышивка.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НАБОР В ЧЕХЛЕ</a:t>
            </a: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3507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Символ того, что мир — это когда есть с кем разделить тепло и чай прохладным майским вечером.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термотрансфер, круговая гравировка.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ВОЗДУШНЫЙ ЗМЕЙ </a:t>
            </a:r>
            <a:r>
              <a:rPr lang="ru-RU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«РОМБ»</a:t>
            </a: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17202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термотрансфер.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АНТИСТРЕСС </a:t>
            </a:r>
            <a:r>
              <a:rPr lang="ru-RU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«СЕРДЦЕ»</a:t>
            </a: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7235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гравировка.</a:t>
            </a:r>
          </a:p>
        </p:txBody>
      </p:sp>
      <p:sp>
        <p:nvSpPr>
          <p:cNvPr id="8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0"/>
            <a:ext cx="18288000" cy="2057400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b="1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КАПСУЛА «ВЕЧЕРНИЙ ДВОР»</a:t>
            </a:r>
          </a:p>
          <a:p>
            <a:pPr marL="1165225" lvl="0"/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Радость быть вместе. Капсула, вдохновлённая тёплыми традициями добрососедства </a:t>
            </a:r>
            <a:b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и дворовых встреч. Игры и уютные вещи для душевных вечеров в хорошей компании.</a:t>
            </a:r>
          </a:p>
        </p:txBody>
      </p:sp>
    </p:spTree>
    <p:extLst>
      <p:ext uri="{BB962C8B-B14F-4D97-AF65-F5344CB8AC3E}">
        <p14:creationId xmlns:p14="http://schemas.microsoft.com/office/powerpoint/2010/main" val="30254660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2E6D8D8-4219-1716-1D9D-C91BB28A4FD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115733" y="1752601"/>
            <a:ext cx="15172266" cy="8534400"/>
          </a:xfrm>
          <a:prstGeom prst="rect">
            <a:avLst/>
          </a:prstGeom>
        </p:spPr>
      </p:pic>
      <p:sp>
        <p:nvSpPr>
          <p:cNvPr id="7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1"/>
            <a:ext cx="7715249" cy="10287000"/>
          </a:xfrm>
          <a:prstGeom prst="roundRect">
            <a:avLst>
              <a:gd name="adj" fmla="val 0"/>
            </a:avLst>
          </a:prstGeom>
          <a:solidFill>
            <a:srgbClr val="FF7224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РЮКЗАК </a:t>
            </a:r>
            <a:r>
              <a:rPr lang="en-US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RUN</a:t>
            </a:r>
            <a:endParaRPr lang="ru-RU" sz="2400" b="1" dirty="0">
              <a:latin typeface="Montserrat" pitchFamily="2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972069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Современный светоотражающий материал отличается максимальным комфортом при минимальном уходе.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термотрансфер </a:t>
            </a:r>
            <a:r>
              <a:rPr lang="en-US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DTF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en-US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MINI BLUETOOTH-КОЛОНКА </a:t>
            </a:r>
            <a:r>
              <a:rPr lang="en-US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ROLL</a:t>
            </a:r>
            <a:endParaRPr lang="ru-RU" sz="2400" b="1" dirty="0">
              <a:latin typeface="Montserrat" pitchFamily="2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26535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Для тех, кто ценит красоту звука </a:t>
            </a:r>
            <a:b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и сохраняет память в песнях.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круговая гравировка.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БЕЙСБОЛКА </a:t>
            </a:r>
            <a:r>
              <a:rPr lang="en-US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RAPPER COTTON</a:t>
            </a:r>
            <a:endParaRPr lang="ru-RU" sz="2400" b="1" dirty="0">
              <a:latin typeface="Montserrat" pitchFamily="2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254179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5 клиньев, вставка из мягкой сетки.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вышивка шеврона.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КРУЖКА </a:t>
            </a:r>
            <a:r>
              <a:rPr lang="en-US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ANNA</a:t>
            </a: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25900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деколь.</a:t>
            </a:r>
          </a:p>
        </p:txBody>
      </p:sp>
      <p:sp>
        <p:nvSpPr>
          <p:cNvPr id="8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0"/>
            <a:ext cx="18288000" cy="2057400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b="1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КАПСУЛА «ЗВУКИ МАЯ»</a:t>
            </a:r>
          </a:p>
          <a:p>
            <a:pPr marL="1165225" lvl="0"/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Мелодия мирной жизни. Музыкальная капсула, соединяющая эстетику прошлого </a:t>
            </a:r>
            <a:b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и современные технологии. Капсула для тех, кто любит слушать, вспоминать и подпевать.</a:t>
            </a:r>
          </a:p>
        </p:txBody>
      </p:sp>
    </p:spTree>
    <p:extLst>
      <p:ext uri="{BB962C8B-B14F-4D97-AF65-F5344CB8AC3E}">
        <p14:creationId xmlns:p14="http://schemas.microsoft.com/office/powerpoint/2010/main" val="11874530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7E38C7F-C93C-6083-F58A-302E28D17F4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048000" y="1714500"/>
            <a:ext cx="15239999" cy="8572500"/>
          </a:xfrm>
          <a:prstGeom prst="rect">
            <a:avLst/>
          </a:prstGeom>
        </p:spPr>
      </p:pic>
      <p:sp>
        <p:nvSpPr>
          <p:cNvPr id="7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1"/>
            <a:ext cx="7715249" cy="10287000"/>
          </a:xfrm>
          <a:prstGeom prst="roundRect">
            <a:avLst>
              <a:gd name="adj" fmla="val 0"/>
            </a:avLst>
          </a:prstGeom>
          <a:solidFill>
            <a:srgbClr val="FF7224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ВЕТРОВКА УНИСЕКС </a:t>
            </a:r>
            <a:r>
              <a:rPr lang="en-US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COLIN</a:t>
            </a:r>
            <a:endParaRPr lang="ru-RU" sz="2400" b="1" dirty="0">
              <a:latin typeface="Montserrat" pitchFamily="2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52103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Защита от весеннего ветра.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сублимация.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БУТЫЛКА ДЛЯ ВОДЫ </a:t>
            </a:r>
            <a:r>
              <a:rPr lang="en-US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BALANCE</a:t>
            </a:r>
            <a:endParaRPr lang="ru-RU" sz="2400" b="1" dirty="0">
              <a:latin typeface="Montserrat" pitchFamily="2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53002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Благодаря небольшому размеру поместится, </a:t>
            </a:r>
            <a:b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практически, в любую сумку.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круговая УФ-печать.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БЕЙСБОЛКА </a:t>
            </a:r>
            <a:r>
              <a:rPr lang="en-US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BOSTON</a:t>
            </a:r>
            <a:endParaRPr lang="ru-RU" sz="2400" b="1" dirty="0">
              <a:latin typeface="Montserrat" pitchFamily="2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50506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Базовый аксессуар для солнечных дней, </a:t>
            </a:r>
            <a:b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идеально дополняющий ветровку.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термотрансфер </a:t>
            </a:r>
            <a:r>
              <a:rPr lang="en-US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DTF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РЮКЗАК ВОДОСТОЙКИЙ </a:t>
            </a:r>
            <a:r>
              <a:rPr lang="en-US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SIMPLE</a:t>
            </a:r>
            <a:endParaRPr lang="ru-RU" sz="2400" b="1" dirty="0">
              <a:latin typeface="Montserrat" pitchFamily="2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199014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термотрансфер.</a:t>
            </a:r>
          </a:p>
        </p:txBody>
      </p:sp>
      <p:sp>
        <p:nvSpPr>
          <p:cNvPr id="8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0"/>
            <a:ext cx="18288000" cy="2057400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b="1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КАПСУЛА «СОЛНЦЕ И ВЕТЕР»</a:t>
            </a:r>
          </a:p>
          <a:p>
            <a:pPr marL="1165225" lvl="0"/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Свет и свобода дыхания. Лёгкая коллекция, посвящённая теплу майского солнца </a:t>
            </a:r>
            <a:b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и свежему весеннему ветру. Практичные вещи для того, чтобы уверенно шагать вперед под чистым мирным небом.</a:t>
            </a:r>
          </a:p>
        </p:txBody>
      </p:sp>
    </p:spTree>
    <p:extLst>
      <p:ext uri="{BB962C8B-B14F-4D97-AF65-F5344CB8AC3E}">
        <p14:creationId xmlns:p14="http://schemas.microsoft.com/office/powerpoint/2010/main" val="10165716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6E0175A-C069-3C47-4683-8785199486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11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-1276349" y="683207"/>
            <a:ext cx="8991598" cy="2006205"/>
          </a:xfrm>
          <a:prstGeom prst="roundRect">
            <a:avLst>
              <a:gd name="adj" fmla="val 0"/>
            </a:avLst>
          </a:prstGeom>
          <a:solidFill>
            <a:srgbClr val="FF7224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420938" lvl="0"/>
            <a:r>
              <a:rPr lang="ru-RU" sz="36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С ПРАЗДНИКОМ ВЕЛИКОЙ ПОБЕДЫ!</a:t>
            </a:r>
          </a:p>
        </p:txBody>
      </p:sp>
    </p:spTree>
    <p:extLst>
      <p:ext uri="{BB962C8B-B14F-4D97-AF65-F5344CB8AC3E}">
        <p14:creationId xmlns:p14="http://schemas.microsoft.com/office/powerpoint/2010/main" val="4171115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yagolnikova\Downloads\Без названия\51689\pics\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7917" b="3704"/>
          <a:stretch>
            <a:fillRect/>
          </a:stretch>
        </p:blipFill>
        <p:spPr bwMode="auto">
          <a:xfrm>
            <a:off x="3998303" y="857250"/>
            <a:ext cx="14289697" cy="9429749"/>
          </a:xfrm>
          <a:prstGeom prst="rect">
            <a:avLst/>
          </a:prstGeom>
          <a:noFill/>
        </p:spPr>
      </p:pic>
      <p:sp>
        <p:nvSpPr>
          <p:cNvPr id="7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1"/>
            <a:ext cx="7715249" cy="10287000"/>
          </a:xfrm>
          <a:prstGeom prst="roundRect">
            <a:avLst>
              <a:gd name="adj" fmla="val 0"/>
            </a:avLst>
          </a:prstGeom>
          <a:solidFill>
            <a:srgbClr val="FF7224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ФУТБОЛКА ОВЕРСАЙЗ </a:t>
            </a:r>
            <a:r>
              <a:rPr lang="ru-RU" sz="2400" b="1" dirty="0">
                <a:latin typeface="Montserrat" pitchFamily="50" charset="-52"/>
                <a:ea typeface="Montserrat"/>
                <a:cs typeface="Montserrat"/>
                <a:sym typeface="Montserrat"/>
              </a:rPr>
              <a:t>LEGACY 220</a:t>
            </a: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703996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Из переработанного (50%) и обычного хлопка (50%).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термотрансфер </a:t>
            </a:r>
            <a:r>
              <a:rPr lang="en-US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DTF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.</a:t>
            </a:r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АККУМУЛЯТОР </a:t>
            </a:r>
            <a:r>
              <a:rPr lang="ru-RU" sz="2400" b="1" dirty="0">
                <a:latin typeface="Montserrat" pitchFamily="50" charset="-52"/>
                <a:ea typeface="Montserrat"/>
                <a:cs typeface="Montserrat"/>
                <a:sym typeface="Montserrat"/>
              </a:rPr>
              <a:t>IRON LINE 20</a:t>
            </a: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37180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Символизирует неиссякаемую энергию </a:t>
            </a:r>
            <a:b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и постоянную связь.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гравировка.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ЕЖЕДНЕВНИК </a:t>
            </a:r>
            <a:r>
              <a:rPr lang="en-US" sz="2400" b="1" dirty="0">
                <a:latin typeface="Montserrat" pitchFamily="50" charset="-52"/>
                <a:ea typeface="Montserrat"/>
                <a:cs typeface="Montserrat"/>
                <a:sym typeface="Montserrat"/>
              </a:rPr>
              <a:t>BLISS</a:t>
            </a:r>
            <a:endParaRPr lang="ru-RU" sz="2400" b="1" dirty="0">
              <a:latin typeface="Montserrat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24601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Строгий, выверенный дизайн.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тиснение фольгой.</a:t>
            </a:r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РУЧКА ШАРИКОВАЯ </a:t>
            </a:r>
            <a:r>
              <a:rPr lang="ru-RU" sz="2400" b="1" dirty="0">
                <a:latin typeface="Montserrat" pitchFamily="50" charset="-52"/>
                <a:ea typeface="Montserrat"/>
                <a:cs typeface="Montserrat"/>
                <a:sym typeface="Montserrat"/>
              </a:rPr>
              <a:t>FACTOR BLACK</a:t>
            </a: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40394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круговая гравировка.</a:t>
            </a:r>
          </a:p>
        </p:txBody>
      </p:sp>
      <p:sp>
        <p:nvSpPr>
          <p:cNvPr id="8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0"/>
            <a:ext cx="18288000" cy="2057400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b="1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КАПСУЛА «ЭНЕРГИЯ ПАМЯТИ»</a:t>
            </a:r>
          </a:p>
          <a:p>
            <a:pPr marL="1165225" lvl="0"/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Строгость и уважение в каждой детали. Классический деловой набор, в котором память о прошлом </a:t>
            </a:r>
            <a:b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тактично вплетена в ритм современной жизни.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yagolnikova\Downloads\Без названия\51689\pics\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3446"/>
          <a:stretch>
            <a:fillRect/>
          </a:stretch>
        </p:blipFill>
        <p:spPr bwMode="auto">
          <a:xfrm>
            <a:off x="4921249" y="1600200"/>
            <a:ext cx="13366751" cy="8686800"/>
          </a:xfrm>
          <a:prstGeom prst="rect">
            <a:avLst/>
          </a:prstGeom>
          <a:noFill/>
        </p:spPr>
      </p:pic>
      <p:sp>
        <p:nvSpPr>
          <p:cNvPr id="7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1"/>
            <a:ext cx="7715249" cy="10287000"/>
          </a:xfrm>
          <a:prstGeom prst="roundRect">
            <a:avLst>
              <a:gd name="adj" fmla="val 0"/>
            </a:avLst>
          </a:prstGeom>
          <a:solidFill>
            <a:srgbClr val="FF7224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РЮКЗАК ВОДОСТОЙКИЙ </a:t>
            </a:r>
            <a:r>
              <a:rPr lang="en-US" sz="2400" b="1" dirty="0">
                <a:latin typeface="Montserrat" pitchFamily="50" charset="-52"/>
                <a:ea typeface="Montserrat"/>
                <a:cs typeface="Montserrat"/>
                <a:sym typeface="Montserrat"/>
              </a:rPr>
              <a:t>HIT</a:t>
            </a:r>
            <a:endParaRPr lang="ru-RU" sz="2400" b="1" dirty="0">
              <a:latin typeface="Montserrat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2220344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Для весенних походов и пикников с семьёй.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термотрансфер </a:t>
            </a:r>
            <a:r>
              <a:rPr lang="en-US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DTF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.</a:t>
            </a:r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ПЛЕД </a:t>
            </a:r>
            <a:r>
              <a:rPr lang="en-US" sz="2400" b="1" dirty="0">
                <a:latin typeface="Montserrat" pitchFamily="50" charset="-52"/>
                <a:ea typeface="Montserrat"/>
                <a:cs typeface="Montserrat"/>
                <a:sym typeface="Montserrat"/>
              </a:rPr>
              <a:t>COLOR</a:t>
            </a:r>
            <a:endParaRPr lang="ru-RU" sz="2400" b="1" dirty="0">
              <a:latin typeface="Montserrat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20300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Безусловный символ уюта, заботы и тепла.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ТЕРМОС </a:t>
            </a:r>
            <a:r>
              <a:rPr lang="en-US" sz="2400" b="1" dirty="0">
                <a:latin typeface="Montserrat" pitchFamily="50" charset="-52"/>
                <a:ea typeface="Montserrat"/>
                <a:cs typeface="Montserrat"/>
                <a:sym typeface="Montserrat"/>
              </a:rPr>
              <a:t>SOFT</a:t>
            </a:r>
            <a:endParaRPr lang="ru-RU" sz="2400" b="1" dirty="0">
              <a:latin typeface="Montserrat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3516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С покрытием soft touch для сохранения тепла.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круговая </a:t>
            </a:r>
            <a:r>
              <a:rPr lang="ru-RU" sz="1600" dirty="0" err="1">
                <a:latin typeface="Montserrat" pitchFamily="50" charset="-52"/>
                <a:ea typeface="Montserrat"/>
                <a:cs typeface="Montserrat"/>
                <a:sym typeface="Montserrat"/>
              </a:rPr>
              <a:t>УФ-печать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.</a:t>
            </a:r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КРУЖКА </a:t>
            </a:r>
            <a:r>
              <a:rPr lang="en-US" sz="2400" b="1" dirty="0">
                <a:latin typeface="Montserrat" pitchFamily="50" charset="-52"/>
                <a:ea typeface="Montserrat"/>
                <a:cs typeface="Montserrat"/>
                <a:sym typeface="Montserrat"/>
              </a:rPr>
              <a:t>MATTI</a:t>
            </a:r>
            <a:endParaRPr lang="ru-RU" sz="2400" b="1" dirty="0">
              <a:latin typeface="Montserrat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23504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Ретро-эстетика, напрямую отсылающая к полевым условиям, но в современном стильном прочтении.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</a:t>
            </a:r>
            <a:r>
              <a:rPr lang="ru-RU" sz="1600" dirty="0" err="1">
                <a:latin typeface="Montserrat" pitchFamily="50" charset="-52"/>
                <a:ea typeface="Montserrat"/>
                <a:cs typeface="Montserrat"/>
                <a:sym typeface="Montserrat"/>
              </a:rPr>
              <a:t>деколь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.</a:t>
            </a:r>
          </a:p>
        </p:txBody>
      </p:sp>
      <p:sp>
        <p:nvSpPr>
          <p:cNvPr id="8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0"/>
            <a:ext cx="18288000" cy="2057400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b="1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КАПСУЛА «ПРИВАЛ»</a:t>
            </a:r>
          </a:p>
          <a:p>
            <a:pPr marL="1165225" lvl="0"/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Тепло, которое всегда с тобой. Практичный сет для отдыха на природе, </a:t>
            </a:r>
            <a:b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вдохновлённый эстетикой полевого привала. Вещи, создающие уют и согревающие в прохладный весенний день.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465" t="165" r="3725"/>
          <a:stretch/>
        </p:blipFill>
        <p:spPr bwMode="auto">
          <a:xfrm>
            <a:off x="3155577" y="609601"/>
            <a:ext cx="15132424" cy="9677398"/>
          </a:xfrm>
          <a:prstGeom prst="rect">
            <a:avLst/>
          </a:prstGeom>
          <a:noFill/>
        </p:spPr>
      </p:pic>
      <p:sp>
        <p:nvSpPr>
          <p:cNvPr id="7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1"/>
            <a:ext cx="7715249" cy="10287000"/>
          </a:xfrm>
          <a:prstGeom prst="roundRect">
            <a:avLst>
              <a:gd name="adj" fmla="val 0"/>
            </a:avLst>
          </a:prstGeom>
          <a:solidFill>
            <a:srgbClr val="FF7224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РУБАШКА-ПОЛО </a:t>
            </a:r>
            <a:r>
              <a:rPr lang="en-US" sz="2400" b="1" dirty="0">
                <a:latin typeface="Montserrat" pitchFamily="50" charset="-52"/>
                <a:ea typeface="Montserrat"/>
                <a:cs typeface="Montserrat"/>
                <a:sym typeface="Montserrat"/>
              </a:rPr>
              <a:t>ADAM 195</a:t>
            </a:r>
            <a:endParaRPr lang="ru-RU" sz="2400" b="1" dirty="0">
              <a:latin typeface="Montserrat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353000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Выполнена из 100% кардного хлопка-пике.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термотрансфер.</a:t>
            </a:r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ЗОНТ СКЛАДНОЙ </a:t>
            </a:r>
            <a:r>
              <a:rPr lang="en-US" sz="2400" b="1" dirty="0">
                <a:latin typeface="Montserrat" pitchFamily="50" charset="-52"/>
                <a:ea typeface="Montserrat"/>
                <a:cs typeface="Montserrat"/>
                <a:sym typeface="Montserrat"/>
              </a:rPr>
              <a:t>REFLECT</a:t>
            </a:r>
            <a:endParaRPr lang="ru-RU" sz="2400" b="1" dirty="0">
              <a:latin typeface="Montserrat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16815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Защита от весенней непогоды и визуальный символ мирного купола над головой.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шелкография.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БУТЫЛКА ДЛЯ ВОДЫ </a:t>
            </a:r>
            <a:r>
              <a:rPr lang="en-US" sz="2400" b="1" dirty="0">
                <a:latin typeface="Montserrat" pitchFamily="50" charset="-52"/>
                <a:ea typeface="Montserrat"/>
                <a:cs typeface="Montserrat"/>
                <a:sym typeface="Montserrat"/>
              </a:rPr>
              <a:t>WATER</a:t>
            </a:r>
            <a:endParaRPr lang="ru-RU" sz="2400" b="1" dirty="0">
              <a:latin typeface="Montserrat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40315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Экологичный повседневный аксессуар.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круговая УФ-печать.</a:t>
            </a:r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СУМКА ШОППЕР </a:t>
            </a:r>
            <a:r>
              <a:rPr lang="ru-RU" sz="2400" b="1" dirty="0">
                <a:latin typeface="Montserrat" pitchFamily="50" charset="-52"/>
                <a:ea typeface="Montserrat"/>
                <a:cs typeface="Montserrat"/>
                <a:sym typeface="Montserrat"/>
              </a:rPr>
              <a:t>ECO 116</a:t>
            </a: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16102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Экологичный хлопковый повседневный аксессуар.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шелкография.</a:t>
            </a:r>
          </a:p>
        </p:txBody>
      </p:sp>
      <p:sp>
        <p:nvSpPr>
          <p:cNvPr id="8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0"/>
            <a:ext cx="18288000" cy="2057400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b="1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КАПСУЛА «ВЕСНА И МИР»</a:t>
            </a:r>
          </a:p>
          <a:p>
            <a:pPr marL="1165225" lvl="0"/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Дыхание весны и свобода. Лёгкая, светлая коллекция, прославляющая радость жизни. </a:t>
            </a:r>
            <a:b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Предметы, которые гармонично дополнят любой повседневный образ.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9AD6B41-E82A-0D24-FC9F-13EBDA5C4E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  <p:sp>
        <p:nvSpPr>
          <p:cNvPr id="7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1"/>
            <a:ext cx="7715249" cy="10287000"/>
          </a:xfrm>
          <a:prstGeom prst="roundRect">
            <a:avLst>
              <a:gd name="adj" fmla="val 0"/>
            </a:avLst>
          </a:prstGeom>
          <a:solidFill>
            <a:srgbClr val="FF7224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БЛОКНОТ </a:t>
            </a:r>
            <a:r>
              <a:rPr lang="en-US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TELMAK</a:t>
            </a:r>
            <a:endParaRPr lang="ru-RU" sz="2400" b="1" dirty="0">
              <a:latin typeface="Montserrat" pitchFamily="2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346159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Природные фактуры. Строго, экологично, современно.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термотрансфер.</a:t>
            </a:r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РУЧКА ШАРИКОВАЯ </a:t>
            </a:r>
            <a:r>
              <a:rPr lang="en-US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N17</a:t>
            </a: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38017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Идеальная пара к блокноту.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гравировка.</a:t>
            </a:r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БУТЫЛКА ДЛЯ ВОДЫ </a:t>
            </a:r>
            <a:r>
              <a:rPr lang="en-US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LIQUID</a:t>
            </a:r>
            <a:endParaRPr lang="ru-RU" sz="2400" b="1" dirty="0">
              <a:latin typeface="Montserrat" pitchFamily="2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1112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Здоровый образ жизни и забота о себе в настоящем.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круговая шелкография.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ПРОРАЩИВАТЕЛЬ </a:t>
            </a:r>
          </a:p>
          <a:p>
            <a:pPr marL="1165225" lvl="0"/>
            <a:r>
              <a:rPr lang="ru-RU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«ЗДОРОВЬЯ КЛАД»</a:t>
            </a: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33805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наклейка.</a:t>
            </a:r>
          </a:p>
        </p:txBody>
      </p:sp>
      <p:sp>
        <p:nvSpPr>
          <p:cNvPr id="8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0"/>
            <a:ext cx="18288000" cy="2057400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b="1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КАПСУЛА «РОСТКИ МИРА»</a:t>
            </a:r>
          </a:p>
          <a:p>
            <a:pPr marL="1165225" lvl="0"/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Энергия созидания и роста. Эко-сет, символизирующий продолжение жизни и весеннее обновление. </a:t>
            </a:r>
            <a:b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Предметы, напоминающие о важности бережного отношения к нашему общему будущему.</a:t>
            </a:r>
          </a:p>
        </p:txBody>
      </p:sp>
    </p:spTree>
    <p:extLst>
      <p:ext uri="{BB962C8B-B14F-4D97-AF65-F5344CB8AC3E}">
        <p14:creationId xmlns:p14="http://schemas.microsoft.com/office/powerpoint/2010/main" val="25202494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yagolnikova\Downloads\Без названия\51689\pics\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56" t="14723" r="4165" b="1398"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</p:spPr>
      </p:pic>
      <p:sp>
        <p:nvSpPr>
          <p:cNvPr id="7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1"/>
            <a:ext cx="7715249" cy="10287000"/>
          </a:xfrm>
          <a:prstGeom prst="roundRect">
            <a:avLst>
              <a:gd name="adj" fmla="val 0"/>
            </a:avLst>
          </a:prstGeom>
          <a:solidFill>
            <a:srgbClr val="FF7224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ЕЖЕДНЕВНИК </a:t>
            </a:r>
            <a:r>
              <a:rPr lang="en-US" sz="2400" b="1" dirty="0">
                <a:latin typeface="Montserrat" pitchFamily="50" charset="-52"/>
                <a:ea typeface="Montserrat"/>
                <a:cs typeface="Montserrat"/>
                <a:sym typeface="Montserrat"/>
              </a:rPr>
              <a:t>MUSE</a:t>
            </a:r>
            <a:endParaRPr lang="ru-RU" sz="2400" b="1" dirty="0">
              <a:latin typeface="Montserrat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24745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Пространство для любых идей и зарисовок.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тиснение фольгой.</a:t>
            </a:r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КАРАНДАШИ </a:t>
            </a:r>
            <a:r>
              <a:rPr lang="en-US" sz="2400" b="1" dirty="0">
                <a:latin typeface="Montserrat" pitchFamily="50" charset="-52"/>
                <a:ea typeface="Montserrat"/>
                <a:cs typeface="Montserrat"/>
                <a:sym typeface="Montserrat"/>
              </a:rPr>
              <a:t>PROFESSIONAL</a:t>
            </a:r>
            <a:endParaRPr lang="ru-RU" sz="2400" b="1" dirty="0">
              <a:latin typeface="Montserrat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32809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Классический инструмент творца.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СУМКА ДЛЯ ПОКУПОК </a:t>
            </a:r>
            <a:r>
              <a:rPr lang="ru-RU" sz="2400" b="1" dirty="0">
                <a:latin typeface="Montserrat" pitchFamily="50" charset="-52"/>
                <a:ea typeface="Montserrat"/>
                <a:cs typeface="Montserrat"/>
                <a:sym typeface="Montserrat"/>
              </a:rPr>
              <a:t>REFLECT</a:t>
            </a: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16812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Универсальный формат для того, чтобы носить </a:t>
            </a:r>
            <a:b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с собой книги, альбомы и вдохновение куда угодно.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термотрансфер </a:t>
            </a:r>
            <a:r>
              <a:rPr lang="en-US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DTF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КРУЖКА </a:t>
            </a:r>
            <a:r>
              <a:rPr lang="en-US" sz="2400" b="1" dirty="0">
                <a:latin typeface="Montserrat" pitchFamily="50" charset="-52"/>
                <a:ea typeface="Montserrat"/>
                <a:cs typeface="Montserrat"/>
                <a:sym typeface="Montserrat"/>
              </a:rPr>
              <a:t>SWEET</a:t>
            </a:r>
            <a:endParaRPr lang="ru-RU" sz="2400" b="1" dirty="0">
              <a:latin typeface="Montserrat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23499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Тактильно приятная вещь для долгих творческих вечеров или работы за столом.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круговая гравировка.</a:t>
            </a:r>
          </a:p>
        </p:txBody>
      </p:sp>
      <p:sp>
        <p:nvSpPr>
          <p:cNvPr id="8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0"/>
            <a:ext cx="18288000" cy="2057400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b="1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КАПСУЛА «СВОБОДА ТВОРЧЕСТВА»</a:t>
            </a:r>
          </a:p>
          <a:p>
            <a:pPr marL="1165225" lvl="0"/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Право мечтать и созидать. Капсула для тех, кто ценит свободу мысли и самовыражения. </a:t>
            </a:r>
            <a:b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Практичные инструменты для ваших новых идей на чистом листе мирной жизни.</a:t>
            </a:r>
          </a:p>
        </p:txBody>
      </p:sp>
    </p:spTree>
    <p:extLst>
      <p:ext uri="{BB962C8B-B14F-4D97-AF65-F5344CB8AC3E}">
        <p14:creationId xmlns:p14="http://schemas.microsoft.com/office/powerpoint/2010/main" val="2520249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B09AE3D-1E85-2F1B-3B11-2E7BB1A9A40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  <p:sp>
        <p:nvSpPr>
          <p:cNvPr id="7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1"/>
            <a:ext cx="7715249" cy="10287000"/>
          </a:xfrm>
          <a:prstGeom prst="roundRect">
            <a:avLst>
              <a:gd name="adj" fmla="val 0"/>
            </a:avLst>
          </a:prstGeom>
          <a:solidFill>
            <a:srgbClr val="FF7224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ЧАЙНИК И ДВЕ ЧАЙНЫХ ПАРЫ </a:t>
            </a:r>
            <a:r>
              <a:rPr lang="ru-RU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GOLD</a:t>
            </a: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32501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Лёгкие и невесомые. Они символизируют чистоту, хрупкость мира и искренность.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деколь.</a:t>
            </a:r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НАБОР ДЛЯ СЫРА </a:t>
            </a:r>
            <a:r>
              <a:rPr lang="en-US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BRIE</a:t>
            </a: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33602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Натуральное дерево ассоциируется с прочностью, корнями, семейным древом и традициями застолья.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гравировка.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ПАРФЮМ </a:t>
            </a:r>
            <a:r>
              <a:rPr lang="en-US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MELIEN</a:t>
            </a:r>
            <a:endParaRPr lang="ru-RU" sz="2400" b="1" dirty="0">
              <a:latin typeface="Montserrat" pitchFamily="2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32700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гравировка.</a:t>
            </a:r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СМЕСЬ </a:t>
            </a:r>
            <a:r>
              <a:rPr lang="ru-RU" sz="2400" b="1" dirty="0">
                <a:latin typeface="Montserrat" pitchFamily="2" charset="-52"/>
                <a:ea typeface="Montserrat"/>
                <a:cs typeface="Montserrat"/>
                <a:sym typeface="Montserrat"/>
              </a:rPr>
              <a:t>«ГЛИНТВЕЙН»</a:t>
            </a: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34922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Дополнение для тёплых бесед в кругу семьи.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наклейка.</a:t>
            </a:r>
          </a:p>
        </p:txBody>
      </p:sp>
      <p:sp>
        <p:nvSpPr>
          <p:cNvPr id="8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0"/>
            <a:ext cx="18288000" cy="2057400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b="1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КАПСУЛА «СВЯЗЬ ПОКОЛЕНИЙ»</a:t>
            </a:r>
          </a:p>
          <a:p>
            <a:pPr marL="1165225" lvl="0"/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Тепло семейного очага. Набор для уютных домашних вечеров в кругу самых близких. </a:t>
            </a:r>
            <a:b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Вещи, которые помогают беречь традиции, вспоминать важное и передавать историю из поколения в поколение.</a:t>
            </a:r>
          </a:p>
        </p:txBody>
      </p:sp>
    </p:spTree>
    <p:extLst>
      <p:ext uri="{BB962C8B-B14F-4D97-AF65-F5344CB8AC3E}">
        <p14:creationId xmlns:p14="http://schemas.microsoft.com/office/powerpoint/2010/main" val="3779370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yagolnikova\Downloads\Без названия\51689\pics\9.png"/>
          <p:cNvPicPr>
            <a:picLocks noChangeAspect="1" noChangeArrowheads="1"/>
          </p:cNvPicPr>
          <p:nvPr/>
        </p:nvPicPr>
        <p:blipFill rotWithShape="1">
          <a:blip r:embed="rId2"/>
          <a:srcRect b="1181"/>
          <a:stretch/>
        </p:blipFill>
        <p:spPr bwMode="auto">
          <a:xfrm>
            <a:off x="1083733" y="723900"/>
            <a:ext cx="17204266" cy="9563099"/>
          </a:xfrm>
          <a:prstGeom prst="rect">
            <a:avLst/>
          </a:prstGeom>
          <a:noFill/>
        </p:spPr>
      </p:pic>
      <p:sp>
        <p:nvSpPr>
          <p:cNvPr id="7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1"/>
            <a:ext cx="7715249" cy="10287000"/>
          </a:xfrm>
          <a:prstGeom prst="roundRect">
            <a:avLst>
              <a:gd name="adj" fmla="val 0"/>
            </a:avLst>
          </a:prstGeom>
          <a:solidFill>
            <a:srgbClr val="FF7224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РЮКЗАК ВОДОСТОЙКИЙ </a:t>
            </a:r>
            <a:r>
              <a:rPr lang="en-US" sz="2400" b="1" dirty="0">
                <a:latin typeface="Montserrat" pitchFamily="50" charset="-52"/>
                <a:ea typeface="Montserrat"/>
                <a:cs typeface="Montserrat"/>
                <a:sym typeface="Montserrat"/>
              </a:rPr>
              <a:t>GO</a:t>
            </a:r>
            <a:endParaRPr lang="ru-RU" sz="2400" b="1" dirty="0">
              <a:latin typeface="Montserrat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16805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Лёгкий, компактный, освобождающий руки </a:t>
            </a:r>
            <a:b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для стаканчика кофе или фотоаппарата.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термотрансфер.</a:t>
            </a:r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МЕХАНИЧЕСКИЙ ЗОНТ-ТРОСТЬ</a:t>
            </a: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7425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Защищает от дождя, но не закрывает вид на чистое весеннее небо.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ТЕРМОКРУЖКА </a:t>
            </a:r>
            <a:r>
              <a:rPr lang="en-US" sz="2400" b="1" dirty="0">
                <a:latin typeface="Montserrat" pitchFamily="50" charset="-52"/>
                <a:ea typeface="Montserrat"/>
                <a:cs typeface="Montserrat"/>
                <a:sym typeface="Montserrat"/>
              </a:rPr>
              <a:t>BASIC</a:t>
            </a:r>
            <a:endParaRPr lang="ru-RU" sz="2400" b="1" dirty="0">
              <a:latin typeface="Montserrat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54001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Незаменимый спутник для долгих пеших прогулок </a:t>
            </a:r>
            <a:b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по городским паркам и улицам.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круговая гравировка.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ПРОМО-БРАСЛЕТ </a:t>
            </a:r>
            <a:r>
              <a:rPr lang="en-US" sz="2400" b="1" dirty="0">
                <a:latin typeface="Montserrat" pitchFamily="50" charset="-52"/>
                <a:ea typeface="Montserrat"/>
                <a:cs typeface="Montserrat"/>
                <a:sym typeface="Montserrat"/>
              </a:rPr>
              <a:t>MENDOL</a:t>
            </a:r>
            <a:endParaRPr lang="ru-RU" sz="2400" b="1" dirty="0">
              <a:latin typeface="Montserrat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345060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термотрансфер.</a:t>
            </a:r>
          </a:p>
        </p:txBody>
      </p:sp>
      <p:sp>
        <p:nvSpPr>
          <p:cNvPr id="8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0"/>
            <a:ext cx="18288000" cy="2057400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b="1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КАПСУЛА «ВЕСЕННИЙ ГОРОД»</a:t>
            </a:r>
          </a:p>
          <a:p>
            <a:pPr marL="1165225" lvl="0"/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Дыхание мая в ритме города. Элегантная и лёгкая коллекция для долгих весенних прогулок. </a:t>
            </a:r>
            <a:b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Аксессуары, которые дополнят ваш стиль и позволят наслаждаться каждым моментом под открытым небом.</a:t>
            </a:r>
          </a:p>
        </p:txBody>
      </p:sp>
    </p:spTree>
    <p:extLst>
      <p:ext uri="{BB962C8B-B14F-4D97-AF65-F5344CB8AC3E}">
        <p14:creationId xmlns:p14="http://schemas.microsoft.com/office/powerpoint/2010/main" val="2520249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/>
          <a:srcRect l="9766" t="7359" r="4952" b="7359"/>
          <a:stretch/>
        </p:blipFill>
        <p:spPr bwMode="auto">
          <a:xfrm>
            <a:off x="0" y="0"/>
            <a:ext cx="18288000" cy="10286999"/>
          </a:xfrm>
          <a:prstGeom prst="rect">
            <a:avLst/>
          </a:prstGeom>
          <a:noFill/>
        </p:spPr>
      </p:pic>
      <p:sp>
        <p:nvSpPr>
          <p:cNvPr id="7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1"/>
            <a:ext cx="7715249" cy="10287000"/>
          </a:xfrm>
          <a:prstGeom prst="roundRect">
            <a:avLst>
              <a:gd name="adj" fmla="val 0"/>
            </a:avLst>
          </a:prstGeom>
          <a:solidFill>
            <a:srgbClr val="FF7224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СУМКА СПОРТИВНАЯ </a:t>
            </a:r>
            <a:r>
              <a:rPr lang="en-US" sz="2400" b="1" dirty="0">
                <a:latin typeface="Montserrat" pitchFamily="50" charset="-52"/>
                <a:ea typeface="Montserrat"/>
                <a:cs typeface="Montserrat"/>
                <a:sym typeface="Montserrat"/>
              </a:rPr>
              <a:t>GYM</a:t>
            </a:r>
            <a:endParaRPr lang="ru-RU" sz="2400" b="1" dirty="0">
              <a:latin typeface="Montserrat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16814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Удобный городской и спортивный аксессуар.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термотрансфер </a:t>
            </a:r>
            <a:r>
              <a:rPr lang="en-US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DTF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.</a:t>
            </a:r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БУТЫЛКА ДЛЯ ВОДЫ </a:t>
            </a:r>
            <a:r>
              <a:rPr lang="ru-RU" sz="2400" b="1" dirty="0">
                <a:latin typeface="Montserrat" pitchFamily="50" charset="-52"/>
                <a:ea typeface="Montserrat"/>
                <a:cs typeface="Montserrat"/>
                <a:sym typeface="Montserrat"/>
              </a:rPr>
              <a:t>SPRING</a:t>
            </a: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29800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Очень удобная герметичная складная бутылка. </a:t>
            </a:r>
            <a:b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Легко пристегнуть на карабин к сумке.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</a:t>
            </a:r>
            <a:r>
              <a:rPr lang="ru-RU" sz="1600" dirty="0" err="1">
                <a:latin typeface="Montserrat" pitchFamily="50" charset="-52"/>
                <a:ea typeface="Montserrat"/>
                <a:cs typeface="Montserrat"/>
                <a:sym typeface="Montserrat"/>
              </a:rPr>
              <a:t>тампопечать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.</a:t>
            </a:r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en-US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BLUETOOTH-КОЛОНКА </a:t>
            </a:r>
            <a:r>
              <a:rPr lang="en-US" sz="2400" b="1" dirty="0">
                <a:latin typeface="Montserrat" pitchFamily="50" charset="-52"/>
                <a:ea typeface="Montserrat"/>
                <a:cs typeface="Montserrat"/>
                <a:sym typeface="Montserrat"/>
              </a:rPr>
              <a:t>ELLIPSE</a:t>
            </a:r>
            <a:endParaRPr lang="ru-RU" sz="2400" b="1" dirty="0">
              <a:latin typeface="Montserrat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26531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Чтобы слушать любимую музыку во время пробежки.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гравировка.</a:t>
            </a:r>
          </a:p>
          <a:p>
            <a:pPr marL="1165225" lvl="0"/>
            <a:endParaRPr lang="ru-RU" sz="24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БЕЙСБОЛКА </a:t>
            </a:r>
            <a:r>
              <a:rPr lang="en-US" sz="2400" b="1" dirty="0">
                <a:latin typeface="Montserrat" pitchFamily="50" charset="-52"/>
                <a:ea typeface="Montserrat"/>
                <a:cs typeface="Montserrat"/>
                <a:sym typeface="Montserrat"/>
              </a:rPr>
              <a:t>LIBERTY SANDWICH</a:t>
            </a:r>
            <a:endParaRPr lang="ru-RU" sz="2400" b="1" dirty="0">
              <a:latin typeface="Montserrat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000" dirty="0">
                <a:latin typeface="Montserrat Medium" pitchFamily="50" charset="-52"/>
                <a:ea typeface="Montserrat"/>
                <a:cs typeface="Montserrat"/>
                <a:sym typeface="Montserrat"/>
              </a:rPr>
              <a:t>АРТ. 25435</a:t>
            </a:r>
          </a:p>
          <a:p>
            <a:pPr marL="1165225" lvl="0"/>
            <a:endParaRPr lang="ru-RU" sz="1600" dirty="0"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100% хлопок, 6 клиньев.</a:t>
            </a:r>
          </a:p>
          <a:p>
            <a:pPr marL="1165225" lvl="0"/>
            <a:r>
              <a:rPr lang="ru-RU" sz="1600" u="sng" dirty="0">
                <a:latin typeface="Montserrat" pitchFamily="50" charset="-52"/>
                <a:ea typeface="Montserrat"/>
                <a:cs typeface="Montserrat"/>
                <a:sym typeface="Montserrat"/>
              </a:rPr>
              <a:t>Персонализация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: </a:t>
            </a:r>
            <a:r>
              <a:rPr lang="en-US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3D</a:t>
            </a:r>
            <a:r>
              <a:rPr lang="ru-RU" sz="1600" dirty="0">
                <a:latin typeface="Montserrat" pitchFamily="50" charset="-52"/>
                <a:ea typeface="Montserrat"/>
                <a:cs typeface="Montserrat"/>
                <a:sym typeface="Montserrat"/>
              </a:rPr>
              <a:t>-вышивка.</a:t>
            </a:r>
          </a:p>
        </p:txBody>
      </p:sp>
      <p:sp>
        <p:nvSpPr>
          <p:cNvPr id="8" name="Google Shape;46;g3a087c9ecab_0_60">
            <a:extLst>
              <a:ext uri="{FF2B5EF4-FFF2-40B4-BE49-F238E27FC236}">
                <a16:creationId xmlns:a16="http://schemas.microsoft.com/office/drawing/2014/main" id="{CDA78C72-A511-09A9-42A0-F9E5F73A445C}"/>
              </a:ext>
            </a:extLst>
          </p:cNvPr>
          <p:cNvSpPr/>
          <p:nvPr/>
        </p:nvSpPr>
        <p:spPr>
          <a:xfrm>
            <a:off x="0" y="0"/>
            <a:ext cx="18288000" cy="2057400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endParaRPr lang="ru-RU" sz="2600" dirty="0">
              <a:solidFill>
                <a:schemeClr val="bg1"/>
              </a:solidFill>
              <a:latin typeface="Montserrat Medium" pitchFamily="50" charset="-52"/>
              <a:ea typeface="Montserrat"/>
              <a:cs typeface="Montserrat"/>
              <a:sym typeface="Montserrat"/>
            </a:endParaRPr>
          </a:p>
          <a:p>
            <a:pPr marL="1165225" lvl="0"/>
            <a:r>
              <a:rPr lang="ru-RU" sz="2400" b="1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КАПСУЛА «ЭНЕРГИЯ ЖИЗНИ»</a:t>
            </a:r>
          </a:p>
          <a:p>
            <a:pPr marL="1165225" lvl="0"/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Радость движения и сила духа. Динамичная коллекция для тех, кто выбирает активный образ жизни. </a:t>
            </a:r>
            <a:b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</a:br>
            <a:r>
              <a:rPr lang="ru-RU" sz="2000" dirty="0">
                <a:solidFill>
                  <a:schemeClr val="bg1"/>
                </a:solidFill>
                <a:latin typeface="Montserrat" pitchFamily="50" charset="-52"/>
                <a:ea typeface="Montserrat"/>
                <a:cs typeface="Montserrat"/>
                <a:sym typeface="Montserrat"/>
              </a:rPr>
              <a:t>Современный спортивный инвентарь как символ неиссякаемой энергии и здоровья.</a:t>
            </a:r>
          </a:p>
        </p:txBody>
      </p:sp>
    </p:spTree>
    <p:extLst>
      <p:ext uri="{BB962C8B-B14F-4D97-AF65-F5344CB8AC3E}">
        <p14:creationId xmlns:p14="http://schemas.microsoft.com/office/powerpoint/2010/main" val="25202494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00"/>
      </a:hlink>
      <a:folHlink>
        <a:srgbClr val="7F7F7F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2511</TotalTime>
  <Words>1528</Words>
  <Application>Microsoft Office PowerPoint</Application>
  <PresentationFormat>Произвольный</PresentationFormat>
  <Paragraphs>453</Paragraphs>
  <Slides>16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Montserrat</vt:lpstr>
      <vt:lpstr>Montserrat Medium</vt:lpstr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НИТИ ПАМЯТИ</dc:title>
  <dc:subject>9 мая</dc:subject>
  <dc:creator>s1n</dc:creator>
  <cp:lastModifiedBy>s1n gularis</cp:lastModifiedBy>
  <cp:revision>89</cp:revision>
  <dcterms:modified xsi:type="dcterms:W3CDTF">2026-03-12T10:11:33Z</dcterms:modified>
</cp:coreProperties>
</file>